
<file path=[Content_Types].xml><?xml version="1.0" encoding="utf-8"?>
<Types xmlns="http://schemas.openxmlformats.org/package/2006/content-types">
  <Default Extension="png" ContentType="image/png"/>
  <Default Extension="svg" ContentType="image/svg+xml"/>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93" r:id="rId5"/>
    <p:sldId id="256" r:id="rId6"/>
    <p:sldId id="257" r:id="rId7"/>
    <p:sldId id="280" r:id="rId8"/>
    <p:sldId id="281" r:id="rId9"/>
    <p:sldId id="287" r:id="rId10"/>
    <p:sldId id="288" r:id="rId11"/>
    <p:sldId id="282" r:id="rId12"/>
    <p:sldId id="283" r:id="rId13"/>
    <p:sldId id="290" r:id="rId14"/>
    <p:sldId id="291" r:id="rId15"/>
    <p:sldId id="292" r:id="rId16"/>
    <p:sldId id="284" r:id="rId17"/>
    <p:sldId id="289" r:id="rId18"/>
    <p:sldId id="285" r:id="rId19"/>
    <p:sldId id="259"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704A0E4-4ADF-46F8-91C1-977FC234A1D2}">
          <p14:sldIdLst>
            <p14:sldId id="293"/>
            <p14:sldId id="256"/>
            <p14:sldId id="257"/>
            <p14:sldId id="280"/>
            <p14:sldId id="281"/>
            <p14:sldId id="287"/>
            <p14:sldId id="288"/>
            <p14:sldId id="282"/>
            <p14:sldId id="283"/>
            <p14:sldId id="290"/>
            <p14:sldId id="291"/>
            <p14:sldId id="292"/>
            <p14:sldId id="284"/>
            <p14:sldId id="289"/>
            <p14:sldId id="285"/>
            <p14:sldId id="259"/>
            <p14:sldId id="2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vaneesh verma" initials="vv" lastIdx="1" clrIdx="3">
    <p:extLst>
      <p:ext uri="{19B8F6BF-5375-455C-9EA6-DF929625EA0E}">
        <p15:presenceInfo xmlns:p15="http://schemas.microsoft.com/office/powerpoint/2012/main" userId="3fdd86099a52861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8"/>
  </p:normalViewPr>
  <p:slideViewPr>
    <p:cSldViewPr snapToGrid="0">
      <p:cViewPr varScale="1">
        <p:scale>
          <a:sx n="78" d="100"/>
          <a:sy n="78" d="100"/>
        </p:scale>
        <p:origin x="300" y="96"/>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21B38-375C-4B3F-AA99-5C25B49C8C00}" type="doc">
      <dgm:prSet loTypeId="urn:microsoft.com/office/officeart/2005/8/layout/radial3" loCatId="relationship" qsTypeId="urn:microsoft.com/office/officeart/2005/8/quickstyle/3d1" qsCatId="3D" csTypeId="urn:microsoft.com/office/officeart/2005/8/colors/accent1_2" csCatId="accent1"/>
      <dgm:spPr/>
      <dgm:t>
        <a:bodyPr/>
        <a:lstStyle/>
        <a:p>
          <a:endParaRPr lang="en-IN"/>
        </a:p>
      </dgm:t>
    </dgm:pt>
    <dgm:pt modelId="{EB883E41-F6D3-487F-87C0-9C0E67B52BCC}">
      <dgm:prSet/>
      <dgm:spPr/>
      <dgm:t>
        <a:bodyPr/>
        <a:lstStyle/>
        <a:p>
          <a:r>
            <a:rPr lang="en-US" b="0" cap="none" spc="0" dirty="0">
              <a:ln w="0"/>
              <a:solidFill>
                <a:schemeClr val="accent1"/>
              </a:solidFill>
              <a:effectLst>
                <a:outerShdw blurRad="38100" dist="25400" dir="5400000" algn="ctr" rotWithShape="0">
                  <a:srgbClr val="6E747A">
                    <a:alpha val="43000"/>
                  </a:srgbClr>
                </a:outerShdw>
              </a:effectLst>
            </a:rPr>
            <a:t>Thank</a:t>
          </a:r>
          <a:r>
            <a:rPr lang="en-US" b="1" dirty="0"/>
            <a:t> </a:t>
          </a:r>
          <a:r>
            <a:rPr lang="en-US" b="1" cap="none" spc="0" dirty="0">
              <a:ln w="22225">
                <a:solidFill>
                  <a:schemeClr val="accent2"/>
                </a:solidFill>
                <a:prstDash val="solid"/>
              </a:ln>
              <a:solidFill>
                <a:schemeClr val="accent2">
                  <a:lumMod val="40000"/>
                  <a:lumOff val="60000"/>
                </a:schemeClr>
              </a:solidFill>
              <a:effectLst/>
            </a:rPr>
            <a:t>you</a:t>
          </a:r>
          <a:endParaRPr lang="en-IN" dirty="0"/>
        </a:p>
      </dgm:t>
    </dgm:pt>
    <dgm:pt modelId="{C01DEBA5-13EE-4CDC-A99E-EBD4A44BBAEF}" type="parTrans" cxnId="{E379B2FB-9DB2-42A2-9C96-C66565ECB10F}">
      <dgm:prSet/>
      <dgm:spPr/>
      <dgm:t>
        <a:bodyPr/>
        <a:lstStyle/>
        <a:p>
          <a:endParaRPr lang="en-IN"/>
        </a:p>
      </dgm:t>
    </dgm:pt>
    <dgm:pt modelId="{84CE989C-3DEA-434F-B34D-D738F05922D6}" type="sibTrans" cxnId="{E379B2FB-9DB2-42A2-9C96-C66565ECB10F}">
      <dgm:prSet/>
      <dgm:spPr/>
      <dgm:t>
        <a:bodyPr/>
        <a:lstStyle/>
        <a:p>
          <a:endParaRPr lang="en-IN"/>
        </a:p>
      </dgm:t>
    </dgm:pt>
    <dgm:pt modelId="{98616152-27CD-426C-8042-86E3431D4219}" type="pres">
      <dgm:prSet presAssocID="{C6621B38-375C-4B3F-AA99-5C25B49C8C00}" presName="composite" presStyleCnt="0">
        <dgm:presLayoutVars>
          <dgm:chMax val="1"/>
          <dgm:dir/>
          <dgm:resizeHandles val="exact"/>
        </dgm:presLayoutVars>
      </dgm:prSet>
      <dgm:spPr/>
      <dgm:t>
        <a:bodyPr/>
        <a:lstStyle/>
        <a:p>
          <a:endParaRPr lang="en-US"/>
        </a:p>
      </dgm:t>
    </dgm:pt>
    <dgm:pt modelId="{74E229C2-D623-49C0-84FA-33EB8A240418}" type="pres">
      <dgm:prSet presAssocID="{C6621B38-375C-4B3F-AA99-5C25B49C8C00}" presName="radial" presStyleCnt="0">
        <dgm:presLayoutVars>
          <dgm:animLvl val="ctr"/>
        </dgm:presLayoutVars>
      </dgm:prSet>
      <dgm:spPr/>
    </dgm:pt>
    <dgm:pt modelId="{9E5F921A-9D01-44BA-995D-E8561F25BB6C}" type="pres">
      <dgm:prSet presAssocID="{EB883E41-F6D3-487F-87C0-9C0E67B52BCC}" presName="centerShape" presStyleLbl="vennNode1" presStyleIdx="0" presStyleCnt="1"/>
      <dgm:spPr/>
      <dgm:t>
        <a:bodyPr/>
        <a:lstStyle/>
        <a:p>
          <a:endParaRPr lang="en-US"/>
        </a:p>
      </dgm:t>
    </dgm:pt>
  </dgm:ptLst>
  <dgm:cxnLst>
    <dgm:cxn modelId="{1237D68B-FF7C-4876-9DA3-89939A7F0D66}" type="presOf" srcId="{C6621B38-375C-4B3F-AA99-5C25B49C8C00}" destId="{98616152-27CD-426C-8042-86E3431D4219}" srcOrd="0" destOrd="0" presId="urn:microsoft.com/office/officeart/2005/8/layout/radial3"/>
    <dgm:cxn modelId="{CF283DB4-03B7-4D44-B570-D24DCB10D731}" type="presOf" srcId="{EB883E41-F6D3-487F-87C0-9C0E67B52BCC}" destId="{9E5F921A-9D01-44BA-995D-E8561F25BB6C}" srcOrd="0" destOrd="0" presId="urn:microsoft.com/office/officeart/2005/8/layout/radial3"/>
    <dgm:cxn modelId="{E379B2FB-9DB2-42A2-9C96-C66565ECB10F}" srcId="{C6621B38-375C-4B3F-AA99-5C25B49C8C00}" destId="{EB883E41-F6D3-487F-87C0-9C0E67B52BCC}" srcOrd="0" destOrd="0" parTransId="{C01DEBA5-13EE-4CDC-A99E-EBD4A44BBAEF}" sibTransId="{84CE989C-3DEA-434F-B34D-D738F05922D6}"/>
    <dgm:cxn modelId="{6CB06AFD-48FE-4F38-B57E-5B9280E4AAD6}" type="presParOf" srcId="{98616152-27CD-426C-8042-86E3431D4219}" destId="{74E229C2-D623-49C0-84FA-33EB8A240418}" srcOrd="0" destOrd="0" presId="urn:microsoft.com/office/officeart/2005/8/layout/radial3"/>
    <dgm:cxn modelId="{4E7B3EC0-D179-4157-ACF7-F54886D147E0}" type="presParOf" srcId="{74E229C2-D623-49C0-84FA-33EB8A240418}" destId="{9E5F921A-9D01-44BA-995D-E8561F25BB6C}" srcOrd="0"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F921A-9D01-44BA-995D-E8561F25BB6C}">
      <dsp:nvSpPr>
        <dsp:cNvPr id="0" name=""/>
        <dsp:cNvSpPr/>
      </dsp:nvSpPr>
      <dsp:spPr>
        <a:xfrm>
          <a:off x="1916339" y="0"/>
          <a:ext cx="2387600" cy="2387600"/>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en-US" sz="4400" b="0" kern="1200" cap="none" spc="0" dirty="0">
              <a:ln w="0"/>
              <a:solidFill>
                <a:schemeClr val="accent1"/>
              </a:solidFill>
              <a:effectLst>
                <a:outerShdw blurRad="38100" dist="25400" dir="5400000" algn="ctr" rotWithShape="0">
                  <a:srgbClr val="6E747A">
                    <a:alpha val="43000"/>
                  </a:srgbClr>
                </a:outerShdw>
              </a:effectLst>
            </a:rPr>
            <a:t>Thank</a:t>
          </a:r>
          <a:r>
            <a:rPr lang="en-US" sz="4400" b="1" kern="1200" dirty="0"/>
            <a:t> </a:t>
          </a:r>
          <a:r>
            <a:rPr lang="en-US" sz="4400" b="1" kern="1200" cap="none" spc="0" dirty="0">
              <a:ln w="22225">
                <a:solidFill>
                  <a:schemeClr val="accent2"/>
                </a:solidFill>
                <a:prstDash val="solid"/>
              </a:ln>
              <a:solidFill>
                <a:schemeClr val="accent2">
                  <a:lumMod val="40000"/>
                  <a:lumOff val="60000"/>
                </a:schemeClr>
              </a:solidFill>
              <a:effectLst/>
            </a:rPr>
            <a:t>you</a:t>
          </a:r>
          <a:endParaRPr lang="en-IN" sz="4400" kern="1200" dirty="0"/>
        </a:p>
      </dsp:txBody>
      <dsp:txXfrm>
        <a:off x="2265995" y="349656"/>
        <a:ext cx="1688288" cy="168828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07-Oct-22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07-Oct-22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07-Oct-22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07-Oct-22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07-Oct-22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07-Oct-22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07-Oct-22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07-Oct-22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07-Oct-22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07-Oct-22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07-Oct-22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07-Oct-22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onecommunityglobal.org/remote-internet-setup/" TargetMode="External"/><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5.glb"/><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auravkumartopo/IBM_PROJECT-BY_Hashcoderz-"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17/06/relationships/model3d" Target="../media/model3d2.glb"/><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3.glb"/><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freepngimg.com/png/48481-calligraphy-pen-png-download-fre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freepngimg.com/png/48481-calligraphy-pen-png-download-fre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4.glb"/><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freepngimg.com/png/27880-green-tick-clipart"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CFCE0C-31FD-5EC2-76E5-FBAE4EB6BB9F}"/>
              </a:ext>
            </a:extLst>
          </p:cNvPr>
          <p:cNvSpPr>
            <a:spLocks noGrp="1"/>
          </p:cNvSpPr>
          <p:nvPr>
            <p:ph type="title"/>
          </p:nvPr>
        </p:nvSpPr>
        <p:spPr>
          <a:xfrm>
            <a:off x="2687255" y="4213184"/>
            <a:ext cx="7104927" cy="1481561"/>
          </a:xfrm>
        </p:spPr>
        <p:txBody>
          <a:bodyPr/>
          <a:lstStyle/>
          <a:p>
            <a:r>
              <a:rPr lang="en-IN" dirty="0"/>
              <a:t>Team name : Hashcoders</a:t>
            </a:r>
            <a:br>
              <a:rPr lang="en-IN" dirty="0"/>
            </a:br>
            <a:r>
              <a:rPr lang="en-IN" dirty="0"/>
              <a:t>Team code: A1CB1-CC13</a:t>
            </a:r>
          </a:p>
        </p:txBody>
      </p:sp>
      <p:pic>
        <p:nvPicPr>
          <p:cNvPr id="20" name="Picture 19">
            <a:extLst>
              <a:ext uri="{FF2B5EF4-FFF2-40B4-BE49-F238E27FC236}">
                <a16:creationId xmlns:a16="http://schemas.microsoft.com/office/drawing/2014/main" id="{00FB7134-E1D2-11BF-6A35-976360E48BC5}"/>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2687255" y="509284"/>
            <a:ext cx="6736466" cy="3044142"/>
          </a:xfrm>
          <a:prstGeom prst="rect">
            <a:avLst/>
          </a:prstGeom>
        </p:spPr>
      </p:pic>
      <p:pic>
        <p:nvPicPr>
          <p:cNvPr id="31" name="Graphic 30" descr="Social network">
            <a:extLst>
              <a:ext uri="{FF2B5EF4-FFF2-40B4-BE49-F238E27FC236}">
                <a16:creationId xmlns:a16="http://schemas.microsoft.com/office/drawing/2014/main" id="{F6B78B59-26B2-3FA1-BC8B-09018AE42CD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15892" y="807333"/>
            <a:ext cx="914400" cy="914400"/>
          </a:xfrm>
          <a:prstGeom prst="rect">
            <a:avLst/>
          </a:prstGeom>
        </p:spPr>
      </p:pic>
      <p:pic>
        <p:nvPicPr>
          <p:cNvPr id="33" name="Graphic 32" descr="Cloud Computing">
            <a:extLst>
              <a:ext uri="{FF2B5EF4-FFF2-40B4-BE49-F238E27FC236}">
                <a16:creationId xmlns:a16="http://schemas.microsoft.com/office/drawing/2014/main" id="{2CFF6DC1-DC61-23D3-0F8D-B22C18B6619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73092" y="2355446"/>
            <a:ext cx="1768036" cy="1768036"/>
          </a:xfrm>
          <a:prstGeom prst="rect">
            <a:avLst/>
          </a:prstGeom>
        </p:spPr>
      </p:pic>
    </p:spTree>
    <p:extLst>
      <p:ext uri="{BB962C8B-B14F-4D97-AF65-F5344CB8AC3E}">
        <p14:creationId xmlns:p14="http://schemas.microsoft.com/office/powerpoint/2010/main" val="7282814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25C45D-2351-4775-C3E8-857955FDE855}"/>
              </a:ext>
            </a:extLst>
          </p:cNvPr>
          <p:cNvSpPr>
            <a:spLocks noGrp="1"/>
          </p:cNvSpPr>
          <p:nvPr>
            <p:ph idx="1"/>
          </p:nvPr>
        </p:nvSpPr>
        <p:spPr>
          <a:xfrm>
            <a:off x="1202955" y="1372871"/>
            <a:ext cx="9779182" cy="4983479"/>
          </a:xfrm>
        </p:spPr>
        <p:txBody>
          <a:bodyPr/>
          <a:lstStyle/>
          <a:p>
            <a:r>
              <a:rPr lang="en-GB" dirty="0"/>
              <a:t>The client utilizes it just for a month to month charge dependent on utilization and can buy more assets on-request.</a:t>
            </a:r>
          </a:p>
          <a:p>
            <a:r>
              <a:rPr lang="en-GB" dirty="0"/>
              <a:t>The advantage of using PaaS is that it allows the user to build, deploy, update, maintain, test and scale the applications much more quickly and a lot cheaper than using their own platform to build and maintain the web apps or websites. The unique feature of the PaaS administration compared to others is that, it is the entire foundation platform rather than a specific application.</a:t>
            </a:r>
            <a:endParaRPr lang="en-IN" dirty="0"/>
          </a:p>
        </p:txBody>
      </p:sp>
      <p:sp>
        <p:nvSpPr>
          <p:cNvPr id="4" name="Date Placeholder 3">
            <a:extLst>
              <a:ext uri="{FF2B5EF4-FFF2-40B4-BE49-F238E27FC236}">
                <a16:creationId xmlns:a16="http://schemas.microsoft.com/office/drawing/2014/main" id="{B8264F22-49D2-82EB-5163-6112C090D282}"/>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6DE39FDC-399B-637E-BE45-BEFB989C42D2}"/>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14E8BE62-A871-0B84-E7DA-635D5C4621CE}"/>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0820852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6A1C1F1-96AE-A8C1-74FE-48822980061F}"/>
              </a:ext>
            </a:extLst>
          </p:cNvPr>
          <p:cNvSpPr/>
          <p:nvPr/>
        </p:nvSpPr>
        <p:spPr>
          <a:xfrm>
            <a:off x="2898494" y="1182422"/>
            <a:ext cx="5921415" cy="7994639"/>
          </a:xfrm>
          <a:prstGeom prst="rect">
            <a:avLst/>
          </a:prstGeom>
          <a:blipFill>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EF48B634-5E52-2DE1-6148-72092757A6FC}"/>
              </a:ext>
            </a:extLst>
          </p:cNvPr>
          <p:cNvSpPr>
            <a:spLocks noGrp="1"/>
          </p:cNvSpPr>
          <p:nvPr>
            <p:ph idx="1"/>
          </p:nvPr>
        </p:nvSpPr>
        <p:spPr>
          <a:xfrm>
            <a:off x="1202955" y="1299832"/>
            <a:ext cx="9779182" cy="4622282"/>
          </a:xfrm>
        </p:spPr>
        <p:txBody>
          <a:bodyPr/>
          <a:lstStyle/>
          <a:p>
            <a:r>
              <a:rPr lang="en-GB" dirty="0"/>
              <a:t>The platform service provider organizations are liable for building up and keeping up this platform and conveying it to the application framework suppliers through administrations.</a:t>
            </a:r>
          </a:p>
          <a:p>
            <a:r>
              <a:rPr lang="en-GB" dirty="0"/>
              <a:t>Furthermore, PaaS suppliers likewise uphold specialized administrations, for example, application framework advancement and enhancement. </a:t>
            </a:r>
          </a:p>
          <a:p>
            <a:r>
              <a:rPr lang="en-GB" dirty="0"/>
              <a:t>The technical support team from PaaS suppliers additionally encourage the cycle of innovative work in a new application framework to help with the steady and long-haul activity.</a:t>
            </a:r>
            <a:endParaRPr lang="en-IN" dirty="0"/>
          </a:p>
        </p:txBody>
      </p:sp>
      <p:sp>
        <p:nvSpPr>
          <p:cNvPr id="4" name="Date Placeholder 3">
            <a:extLst>
              <a:ext uri="{FF2B5EF4-FFF2-40B4-BE49-F238E27FC236}">
                <a16:creationId xmlns:a16="http://schemas.microsoft.com/office/drawing/2014/main" id="{E8B285DD-6926-F295-044A-E2A876B4C808}"/>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2D671E7E-B82F-0347-03AF-09168F2CF262}"/>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3568FE53-F312-20DA-BD3B-C5CF7E47B7E5}"/>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16746363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6F2BA-B1C1-A35D-224E-9BA6507DCA7E}"/>
              </a:ext>
            </a:extLst>
          </p:cNvPr>
          <p:cNvSpPr>
            <a:spLocks noGrp="1"/>
          </p:cNvSpPr>
          <p:nvPr>
            <p:ph idx="1"/>
          </p:nvPr>
        </p:nvSpPr>
        <p:spPr>
          <a:xfrm>
            <a:off x="1167493" y="807720"/>
            <a:ext cx="9779182" cy="5090160"/>
          </a:xfrm>
        </p:spPr>
        <p:txBody>
          <a:bodyPr/>
          <a:lstStyle/>
          <a:p>
            <a:r>
              <a:rPr lang="en-GB" dirty="0"/>
              <a:t>To prevent downtime, Almoayyed Computers obtained a backup copy of the redesigned MYS workload. The company then used Elastic Compute Cloud (AWS EC2) service to host the application’s AWS infrastructure, which included Amazon Simple Storage Service (Amazon S3) for object storage, Amazon CloudWatch and AWS CloudTrail for monitoring, and Amazon Relational Database (Amazon RDS). Almoayyed Computers Middle East (ACME) helped customer move mission critical workloads on AWS Cloud platform with near zero downtime. Leveraging their application development and networking expertise ACME has migrated MYS workloads securely.</a:t>
            </a:r>
            <a:endParaRPr lang="en-IN" dirty="0"/>
          </a:p>
        </p:txBody>
      </p:sp>
      <p:sp>
        <p:nvSpPr>
          <p:cNvPr id="4" name="Date Placeholder 3">
            <a:extLst>
              <a:ext uri="{FF2B5EF4-FFF2-40B4-BE49-F238E27FC236}">
                <a16:creationId xmlns:a16="http://schemas.microsoft.com/office/drawing/2014/main" id="{71674F7F-CF1B-79AE-691D-EB2BAF5C5EFC}"/>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2B99F480-515D-1E1E-06FC-E288A39177A9}"/>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7BDFBE34-4E78-44E7-D646-7373690C1906}"/>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4632921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6308-1DCF-462F-5F12-16EA38E1BE2E}"/>
              </a:ext>
            </a:extLst>
          </p:cNvPr>
          <p:cNvSpPr>
            <a:spLocks noGrp="1"/>
          </p:cNvSpPr>
          <p:nvPr>
            <p:ph type="title"/>
          </p:nvPr>
        </p:nvSpPr>
        <p:spPr/>
        <p:txBody>
          <a:bodyPr/>
          <a:lstStyle/>
          <a:p>
            <a:r>
              <a:rPr lang="en-GB" dirty="0"/>
              <a:t>The wow in the solution</a:t>
            </a:r>
            <a:endParaRPr lang="en-IN" dirty="0"/>
          </a:p>
        </p:txBody>
      </p:sp>
      <p:sp>
        <p:nvSpPr>
          <p:cNvPr id="3" name="Content Placeholder 2">
            <a:extLst>
              <a:ext uri="{FF2B5EF4-FFF2-40B4-BE49-F238E27FC236}">
                <a16:creationId xmlns:a16="http://schemas.microsoft.com/office/drawing/2014/main" id="{DB772FFC-B784-50D3-CB3D-1DF6B405B40B}"/>
              </a:ext>
            </a:extLst>
          </p:cNvPr>
          <p:cNvSpPr>
            <a:spLocks noGrp="1"/>
          </p:cNvSpPr>
          <p:nvPr>
            <p:ph idx="1"/>
          </p:nvPr>
        </p:nvSpPr>
        <p:spPr/>
        <p:txBody>
          <a:bodyPr/>
          <a:lstStyle/>
          <a:p>
            <a:r>
              <a:rPr lang="en-GB" dirty="0"/>
              <a:t>The wow factor of the solution which is provided by us will be choosing the right category of the cloud services.</a:t>
            </a:r>
          </a:p>
          <a:p>
            <a:r>
              <a:rPr lang="en-GB" dirty="0"/>
              <a:t>The substance of PaaS is to change Internet assets administrations into a programmable interface, supporting outsider designers with business significant assets and platform. With PaaS, designers can procure enormous programmable components that have an explicit business rationale to help advancement. This builds productivity besides it spares the expense.</a:t>
            </a:r>
            <a:endParaRPr lang="en-IN" dirty="0"/>
          </a:p>
        </p:txBody>
      </p:sp>
      <p:sp>
        <p:nvSpPr>
          <p:cNvPr id="4" name="Date Placeholder 3">
            <a:extLst>
              <a:ext uri="{FF2B5EF4-FFF2-40B4-BE49-F238E27FC236}">
                <a16:creationId xmlns:a16="http://schemas.microsoft.com/office/drawing/2014/main" id="{2BD05400-26F2-433D-AEEF-9DB97AD06C50}"/>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099D9A72-85E4-BAB0-E02C-4FBD914EE534}"/>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F2867DEA-2D44-8951-AF4B-90F4799990F4}"/>
              </a:ext>
            </a:extLst>
          </p:cNvPr>
          <p:cNvSpPr>
            <a:spLocks noGrp="1"/>
          </p:cNvSpPr>
          <p:nvPr>
            <p:ph type="sldNum" sz="quarter" idx="4"/>
          </p:nvPr>
        </p:nvSpPr>
        <p:spPr/>
        <p:txBody>
          <a:bodyPr/>
          <a:lstStyle/>
          <a:p>
            <a:fld id="{294A09A9-5501-47C1-A89A-A340965A2BE2}" type="slidenum">
              <a:rPr lang="en-US" smtClean="0"/>
              <a:pPr/>
              <a:t>13</a:t>
            </a:fld>
            <a:endParaRPr lang="en-US" dirty="0"/>
          </a:p>
        </p:txBody>
      </p:sp>
      <mc:AlternateContent xmlns:mc="http://schemas.openxmlformats.org/markup-compatibility/2006">
        <mc:Choice xmlns:am3d="http://schemas.microsoft.com/office/drawing/2017/model3d" xmlns="" Requires="am3d">
          <p:graphicFrame>
            <p:nvGraphicFramePr>
              <p:cNvPr id="7" name="3D Model 6" descr="Lightbulb">
                <a:extLst>
                  <a:ext uri="{FF2B5EF4-FFF2-40B4-BE49-F238E27FC236}">
                    <a16:creationId xmlns:a16="http://schemas.microsoft.com/office/drawing/2014/main" id="{976C08EE-C353-E8BC-D80C-A241BB4FDF08}"/>
                  </a:ext>
                </a:extLst>
              </p:cNvPr>
              <p:cNvGraphicFramePr>
                <a:graphicFrameLocks noChangeAspect="1"/>
              </p:cNvGraphicFramePr>
              <p:nvPr>
                <p:extLst>
                  <p:ext uri="{D42A27DB-BD31-4B8C-83A1-F6EECF244321}">
                    <p14:modId xmlns:p14="http://schemas.microsoft.com/office/powerpoint/2010/main" val="4144884256"/>
                  </p:ext>
                </p:extLst>
              </p:nvPr>
            </p:nvGraphicFramePr>
            <p:xfrm>
              <a:off x="265119" y="5097043"/>
              <a:ext cx="1243642" cy="1196285"/>
            </p:xfrm>
            <a:graphic>
              <a:graphicData uri="http://schemas.microsoft.com/office/drawing/2017/model3d">
                <am3d:model3d r:embed="rId2">
                  <am3d:spPr>
                    <a:xfrm>
                      <a:off x="0" y="0"/>
                      <a:ext cx="1243642" cy="1196285"/>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m3d:postTrans dx="0" dy="0" dz="0"/>
                  </am3d:trans>
                  <am3d:raster rName="Office3DRenderer" rVer="16.0.8326">
                    <am3d:blip r:embed="rId3"/>
                  </am3d:raster>
                  <am3d:objViewport viewportSz="15862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ightbulb">
                <a:extLst>
                  <a:ext uri="{FF2B5EF4-FFF2-40B4-BE49-F238E27FC236}">
                    <a16:creationId xmlns:a16="http://schemas.microsoft.com/office/drawing/2014/main" id="{976C08EE-C353-E8BC-D80C-A241BB4FDF08}"/>
                  </a:ext>
                </a:extLst>
              </p:cNvPr>
              <p:cNvPicPr>
                <a:picLocks noGrp="1" noRot="1" noChangeAspect="1" noMove="1" noResize="1" noEditPoints="1" noAdjustHandles="1" noChangeArrowheads="1" noChangeShapeType="1" noCrop="1"/>
              </p:cNvPicPr>
              <p:nvPr/>
            </p:nvPicPr>
            <p:blipFill>
              <a:blip r:embed="rId4"/>
              <a:stretch>
                <a:fillRect/>
              </a:stretch>
            </p:blipFill>
            <p:spPr>
              <a:xfrm>
                <a:off x="265119" y="5097043"/>
                <a:ext cx="1243642" cy="1196285"/>
              </a:xfrm>
              <a:prstGeom prst="rect">
                <a:avLst/>
              </a:prstGeom>
            </p:spPr>
          </p:pic>
        </mc:Fallback>
      </mc:AlternateContent>
    </p:spTree>
    <p:extLst>
      <p:ext uri="{BB962C8B-B14F-4D97-AF65-F5344CB8AC3E}">
        <p14:creationId xmlns:p14="http://schemas.microsoft.com/office/powerpoint/2010/main" val="4219519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32AC5D-232C-A176-3F41-574F3496721E}"/>
              </a:ext>
            </a:extLst>
          </p:cNvPr>
          <p:cNvSpPr>
            <a:spLocks noGrp="1"/>
          </p:cNvSpPr>
          <p:nvPr>
            <p:ph idx="1"/>
          </p:nvPr>
        </p:nvSpPr>
        <p:spPr>
          <a:xfrm>
            <a:off x="1167493" y="1783081"/>
            <a:ext cx="9779182" cy="3601202"/>
          </a:xfrm>
        </p:spPr>
        <p:txBody>
          <a:bodyPr/>
          <a:lstStyle/>
          <a:p>
            <a:r>
              <a:rPr lang="en-GB" dirty="0"/>
              <a:t>Web applications could be created easily and react to clients more quickly.</a:t>
            </a:r>
          </a:p>
          <a:p>
            <a:r>
              <a:rPr lang="en-GB" dirty="0"/>
              <a:t>PaaS has a unique service called middleware. Middleware is a program that sits in the middle of client confronting applications and the machine's working framework</a:t>
            </a:r>
            <a:endParaRPr lang="en-IN" dirty="0"/>
          </a:p>
          <a:p>
            <a:endParaRPr lang="en-IN" dirty="0"/>
          </a:p>
        </p:txBody>
      </p:sp>
      <p:sp>
        <p:nvSpPr>
          <p:cNvPr id="4" name="Date Placeholder 3">
            <a:extLst>
              <a:ext uri="{FF2B5EF4-FFF2-40B4-BE49-F238E27FC236}">
                <a16:creationId xmlns:a16="http://schemas.microsoft.com/office/drawing/2014/main" id="{3B315DC7-F725-4881-D62D-08AF6A97B94D}"/>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EB2DC436-506D-870F-54B0-91AEC4E56A2D}"/>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C6B06B0B-24A7-C6B3-57A4-1BA32873C5D3}"/>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2473080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96EC-768C-15FC-4953-9C56CED4B398}"/>
              </a:ext>
            </a:extLst>
          </p:cNvPr>
          <p:cNvSpPr>
            <a:spLocks noGrp="1"/>
          </p:cNvSpPr>
          <p:nvPr>
            <p:ph type="title"/>
          </p:nvPr>
        </p:nvSpPr>
        <p:spPr/>
        <p:txBody>
          <a:bodyPr/>
          <a:lstStyle/>
          <a:p>
            <a:r>
              <a:rPr lang="en-GB" dirty="0"/>
              <a:t>Results </a:t>
            </a:r>
            <a:endParaRPr lang="en-IN" dirty="0"/>
          </a:p>
        </p:txBody>
      </p:sp>
      <p:sp>
        <p:nvSpPr>
          <p:cNvPr id="3" name="Content Placeholder 2">
            <a:extLst>
              <a:ext uri="{FF2B5EF4-FFF2-40B4-BE49-F238E27FC236}">
                <a16:creationId xmlns:a16="http://schemas.microsoft.com/office/drawing/2014/main" id="{E3A9417E-DAD9-3B49-5DAE-BD2818939516}"/>
              </a:ext>
            </a:extLst>
          </p:cNvPr>
          <p:cNvSpPr>
            <a:spLocks noGrp="1"/>
          </p:cNvSpPr>
          <p:nvPr>
            <p:ph idx="1"/>
          </p:nvPr>
        </p:nvSpPr>
        <p:spPr>
          <a:xfrm>
            <a:off x="381000" y="2751563"/>
            <a:ext cx="11592697" cy="2023637"/>
          </a:xfrm>
        </p:spPr>
        <p:txBody>
          <a:bodyPr/>
          <a:lstStyle/>
          <a:p>
            <a:r>
              <a:rPr lang="en-IN" dirty="0">
                <a:hlinkClick r:id="rId2"/>
              </a:rPr>
              <a:t>https://</a:t>
            </a:r>
            <a:r>
              <a:rPr lang="en-IN" dirty="0" smtClean="0">
                <a:hlinkClick r:id="rId2"/>
              </a:rPr>
              <a:t>github.com/Sauravkumartopo/IBM_PROJECT-BY_Hashcoderz-</a:t>
            </a:r>
            <a:endParaRPr lang="en-IN" dirty="0" smtClean="0"/>
          </a:p>
          <a:p>
            <a:endParaRPr lang="en-GB" dirty="0" smtClean="0"/>
          </a:p>
          <a:p>
            <a:r>
              <a:rPr lang="en-GB" dirty="0" smtClean="0"/>
              <a:t>As </a:t>
            </a:r>
            <a:r>
              <a:rPr lang="en-GB" dirty="0"/>
              <a:t>a result of deploying the website we are able the decrease the complexity of downtime and a well structured storage service.</a:t>
            </a:r>
            <a:endParaRPr lang="en-IN" dirty="0"/>
          </a:p>
        </p:txBody>
      </p:sp>
      <p:sp>
        <p:nvSpPr>
          <p:cNvPr id="4" name="Date Placeholder 3">
            <a:extLst>
              <a:ext uri="{FF2B5EF4-FFF2-40B4-BE49-F238E27FC236}">
                <a16:creationId xmlns:a16="http://schemas.microsoft.com/office/drawing/2014/main" id="{C080C3E8-D505-B8CB-4193-2E28BC2D12ED}"/>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4F560E18-AA92-76A5-DBDB-16FFDAA8A8A1}"/>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28B0FFEA-49FA-6A9E-D622-B46B84FDB36B}"/>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2929796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824090"/>
            <a:ext cx="5323617" cy="715723"/>
          </a:xfrm>
        </p:spPr>
        <p:txBody>
          <a:bodyPr/>
          <a:lstStyle/>
          <a:p>
            <a:r>
              <a:rPr lang="en-US" sz="4400" dirty="0"/>
              <a:t>Our teams members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2009423"/>
            <a:ext cx="6245912" cy="2100376"/>
          </a:xfrm>
        </p:spPr>
        <p:txBody>
          <a:bodyPr vert="horz" lIns="91440" tIns="45720" rIns="91440" bIns="0" rtlCol="0" anchor="t">
            <a:normAutofit fontScale="47500" lnSpcReduction="20000"/>
          </a:bodyPr>
          <a:lstStyle/>
          <a:p>
            <a:pPr marL="514350" indent="-514350">
              <a:buFont typeface="+mj-lt"/>
              <a:buAutoNum type="arabicPeriod"/>
            </a:pPr>
            <a:r>
              <a:rPr lang="en-US" dirty="0"/>
              <a:t>Harsha B.</a:t>
            </a:r>
          </a:p>
          <a:p>
            <a:pPr marL="514350" indent="-514350">
              <a:buFont typeface="+mj-lt"/>
              <a:buAutoNum type="arabicPeriod"/>
            </a:pPr>
            <a:r>
              <a:rPr lang="en-US" dirty="0"/>
              <a:t>Vaneesh verma.</a:t>
            </a:r>
          </a:p>
          <a:p>
            <a:pPr marL="514350" indent="-514350">
              <a:buFont typeface="+mj-lt"/>
              <a:buAutoNum type="arabicPeriod"/>
            </a:pPr>
            <a:r>
              <a:rPr lang="en-US" dirty="0"/>
              <a:t>Saurav kumar topo.</a:t>
            </a:r>
          </a:p>
          <a:p>
            <a:pPr marL="514350" indent="-514350">
              <a:buFont typeface="+mj-lt"/>
              <a:buAutoNum type="arabicPeriod"/>
            </a:pPr>
            <a:r>
              <a:rPr lang="en-US" dirty="0"/>
              <a:t>Nikita wani.</a:t>
            </a:r>
          </a:p>
          <a:p>
            <a:pPr marL="514350" indent="-514350">
              <a:buFont typeface="+mj-lt"/>
              <a:buAutoNum type="arabicPeriod"/>
            </a:pPr>
            <a:r>
              <a:rPr lang="en-US" dirty="0"/>
              <a:t>Raj Sawant.</a:t>
            </a:r>
          </a:p>
          <a:p>
            <a:pPr marL="514350" indent="-514350">
              <a:buFont typeface="+mj-lt"/>
              <a:buAutoNum type="arabicPeriod"/>
            </a:pPr>
            <a:r>
              <a:rPr lang="en-US" dirty="0"/>
              <a:t>Athish A.</a:t>
            </a:r>
          </a:p>
          <a:p>
            <a:pPr marL="514350" indent="-514350">
              <a:buFont typeface="+mj-lt"/>
              <a:buAutoNum type="arabicPeriod"/>
            </a:pPr>
            <a:r>
              <a:rPr lang="en-US" dirty="0"/>
              <a:t>Ayushi raj</a:t>
            </a:r>
          </a:p>
          <a:p>
            <a:endParaRPr lang="en-US" dirty="0"/>
          </a:p>
        </p:txBody>
      </p:sp>
    </p:spTree>
    <p:extLst>
      <p:ext uri="{BB962C8B-B14F-4D97-AF65-F5344CB8AC3E}">
        <p14:creationId xmlns:p14="http://schemas.microsoft.com/office/powerpoint/2010/main" val="34467973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3E2CDC0-D49F-411C-9909-E9B05796E946}"/>
              </a:ext>
            </a:extLst>
          </p:cNvPr>
          <p:cNvGraphicFramePr/>
          <p:nvPr>
            <p:extLst>
              <p:ext uri="{D42A27DB-BD31-4B8C-83A1-F6EECF244321}">
                <p14:modId xmlns:p14="http://schemas.microsoft.com/office/powerpoint/2010/main" val="3206811386"/>
              </p:ext>
            </p:extLst>
          </p:nvPr>
        </p:nvGraphicFramePr>
        <p:xfrm>
          <a:off x="1033024" y="1947116"/>
          <a:ext cx="6220278" cy="238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6184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665205" y="2227237"/>
            <a:ext cx="8901067" cy="2403526"/>
          </a:xfrm>
        </p:spPr>
        <p:txBody>
          <a:bodyPr/>
          <a:lstStyle/>
          <a:p>
            <a:r>
              <a:rPr lang="en-GB" sz="5800" dirty="0">
                <a:effectLst>
                  <a:outerShdw blurRad="38100" dist="38100" dir="2700000" algn="tl">
                    <a:srgbClr val="000000">
                      <a:alpha val="43137"/>
                    </a:srgbClr>
                  </a:outerShdw>
                </a:effectLst>
              </a:rPr>
              <a:t>Deploying a static website on cloud platform</a:t>
            </a:r>
            <a:endParaRPr lang="en-US" sz="5800" dirty="0"/>
          </a:p>
        </p:txBody>
      </p:sp>
      <mc:AlternateContent xmlns:mc="http://schemas.openxmlformats.org/markup-compatibility/2006">
        <mc:Choice xmlns:am3d="http://schemas.microsoft.com/office/drawing/2017/model3d" xmlns="" Requires="am3d">
          <p:graphicFrame>
            <p:nvGraphicFramePr>
              <p:cNvPr id="4" name="3D Model 3" descr="Cloud download">
                <a:extLst>
                  <a:ext uri="{FF2B5EF4-FFF2-40B4-BE49-F238E27FC236}">
                    <a16:creationId xmlns:a16="http://schemas.microsoft.com/office/drawing/2014/main" id="{F7F4301E-E1B9-6E2B-61C5-FC03A867B024}"/>
                  </a:ext>
                </a:extLst>
              </p:cNvPr>
              <p:cNvGraphicFramePr>
                <a:graphicFrameLocks noChangeAspect="1"/>
              </p:cNvGraphicFramePr>
              <p:nvPr>
                <p:extLst>
                  <p:ext uri="{D42A27DB-BD31-4B8C-83A1-F6EECF244321}">
                    <p14:modId xmlns:p14="http://schemas.microsoft.com/office/powerpoint/2010/main" val="1346948633"/>
                  </p:ext>
                </p:extLst>
              </p:nvPr>
            </p:nvGraphicFramePr>
            <p:xfrm>
              <a:off x="4785819" y="5025398"/>
              <a:ext cx="1989534" cy="1334761"/>
            </p:xfrm>
            <a:graphic>
              <a:graphicData uri="http://schemas.microsoft.com/office/drawing/2017/model3d">
                <am3d:model3d r:embed="rId2">
                  <am3d:spPr>
                    <a:xfrm>
                      <a:off x="0" y="0"/>
                      <a:ext cx="1989534" cy="1334761"/>
                    </a:xfrm>
                    <a:prstGeom prst="rect">
                      <a:avLst/>
                    </a:prstGeom>
                  </am3d:spPr>
                  <am3d:camera>
                    <am3d:pos x="0" y="0" z="58801703"/>
                    <am3d:up dx="0" dy="36000000" dz="0"/>
                    <am3d:lookAt x="0" y="0" z="0"/>
                    <am3d:perspective fov="2700000"/>
                  </am3d:camera>
                  <am3d:trans>
                    <am3d:meterPerModelUnit n="1998536" d="1000000"/>
                    <am3d:preTrans dx="0" dy="-13478885" dz="2059"/>
                    <am3d:scale>
                      <am3d:sx n="1000000" d="1000000"/>
                      <am3d:sy n="1000000" d="1000000"/>
                      <am3d:sz n="1000000" d="1000000"/>
                    </am3d:scale>
                    <am3d:rot ax="10437116" ay="-378800" az="-10759940"/>
                    <am3d:postTrans dx="0" dy="0" dz="0"/>
                  </am3d:trans>
                  <am3d:raster rName="Office3DRenderer" rVer="16.0.8326">
                    <am3d:blip r:embed="rId3"/>
                  </am3d:raster>
                  <am3d:objViewport viewportSz="23023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download">
                <a:extLst>
                  <a:ext uri="{FF2B5EF4-FFF2-40B4-BE49-F238E27FC236}">
                    <a16:creationId xmlns:a16="http://schemas.microsoft.com/office/drawing/2014/main" id="{F7F4301E-E1B9-6E2B-61C5-FC03A867B024}"/>
                  </a:ext>
                </a:extLst>
              </p:cNvPr>
              <p:cNvPicPr>
                <a:picLocks noGrp="1" noRot="1" noChangeAspect="1" noMove="1" noResize="1" noEditPoints="1" noAdjustHandles="1" noChangeArrowheads="1" noChangeShapeType="1" noCrop="1"/>
              </p:cNvPicPr>
              <p:nvPr/>
            </p:nvPicPr>
            <p:blipFill>
              <a:blip r:embed="rId4"/>
              <a:stretch>
                <a:fillRect/>
              </a:stretch>
            </p:blipFill>
            <p:spPr>
              <a:xfrm>
                <a:off x="4785819" y="5025398"/>
                <a:ext cx="1989534" cy="1334761"/>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6" name="3D Model 5" descr="The Earth">
                <a:extLst>
                  <a:ext uri="{FF2B5EF4-FFF2-40B4-BE49-F238E27FC236}">
                    <a16:creationId xmlns:a16="http://schemas.microsoft.com/office/drawing/2014/main" id="{B21086BC-FFB1-AD55-8A1B-B1CC700F075F}"/>
                  </a:ext>
                </a:extLst>
              </p:cNvPr>
              <p:cNvGraphicFramePr>
                <a:graphicFrameLocks noChangeAspect="1"/>
              </p:cNvGraphicFramePr>
              <p:nvPr>
                <p:extLst>
                  <p:ext uri="{D42A27DB-BD31-4B8C-83A1-F6EECF244321}">
                    <p14:modId xmlns:p14="http://schemas.microsoft.com/office/powerpoint/2010/main" val="3311439996"/>
                  </p:ext>
                </p:extLst>
              </p:nvPr>
            </p:nvGraphicFramePr>
            <p:xfrm>
              <a:off x="3891968" y="516566"/>
              <a:ext cx="1787701" cy="1821968"/>
            </p:xfrm>
            <a:graphic>
              <a:graphicData uri="http://schemas.microsoft.com/office/drawing/2017/model3d">
                <am3d:model3d r:embed="rId5">
                  <am3d:spPr>
                    <a:xfrm>
                      <a:off x="0" y="0"/>
                      <a:ext cx="1787701" cy="1821968"/>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1534259" ay="462460" az="220317"/>
                    <am3d:postTrans dx="0" dy="0" dz="0"/>
                  </am3d:trans>
                  <am3d:raster rName="Office3DRenderer" rVer="16.0.8326">
                    <am3d:blip r:embed="rId6"/>
                  </am3d:raster>
                  <am3d:objViewport viewportSz="31927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The Earth">
                <a:extLst>
                  <a:ext uri="{FF2B5EF4-FFF2-40B4-BE49-F238E27FC236}">
                    <a16:creationId xmlns:a16="http://schemas.microsoft.com/office/drawing/2014/main" id="{B21086BC-FFB1-AD55-8A1B-B1CC700F075F}"/>
                  </a:ext>
                </a:extLst>
              </p:cNvPr>
              <p:cNvPicPr>
                <a:picLocks noGrp="1" noRot="1" noChangeAspect="1" noMove="1" noResize="1" noEditPoints="1" noAdjustHandles="1" noChangeArrowheads="1" noChangeShapeType="1" noCrop="1"/>
              </p:cNvPicPr>
              <p:nvPr/>
            </p:nvPicPr>
            <p:blipFill>
              <a:blip r:embed="rId7"/>
              <a:stretch>
                <a:fillRect/>
              </a:stretch>
            </p:blipFill>
            <p:spPr>
              <a:xfrm>
                <a:off x="3891968" y="516566"/>
                <a:ext cx="1787701" cy="1821968"/>
              </a:xfrm>
              <a:prstGeom prst="rect">
                <a:avLst/>
              </a:prstGeom>
            </p:spPr>
          </p:pic>
        </mc:Fallback>
      </mc:AlternateContent>
    </p:spTree>
    <p:extLst>
      <p:ext uri="{BB962C8B-B14F-4D97-AF65-F5344CB8AC3E}">
        <p14:creationId xmlns:p14="http://schemas.microsoft.com/office/powerpoint/2010/main" val="22593088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02227"/>
            <a:ext cx="9779182" cy="3366815"/>
          </a:xfrm>
        </p:spPr>
        <p:txBody>
          <a:bodyPr vert="horz" lIns="91440" tIns="45720" rIns="91440" bIns="45720" rtlCol="0" anchor="t">
            <a:normAutofit lnSpcReduction="10000"/>
          </a:bodyPr>
          <a:lstStyle/>
          <a:p>
            <a:pPr marL="457200" indent="-457200">
              <a:buFont typeface="Arial" panose="020B0604020202020204" pitchFamily="34" charset="0"/>
              <a:buChar char="•"/>
            </a:pPr>
            <a:r>
              <a:rPr lang="en-US" dirty="0"/>
              <a:t>Problem statement </a:t>
            </a:r>
          </a:p>
          <a:p>
            <a:pPr marL="457200" indent="-457200">
              <a:buFont typeface="Arial" panose="020B0604020202020204" pitchFamily="34" charset="0"/>
              <a:buChar char="•"/>
            </a:pPr>
            <a:r>
              <a:rPr lang="en-US" dirty="0"/>
              <a:t>What is cloud computing</a:t>
            </a:r>
          </a:p>
          <a:p>
            <a:pPr marL="457200" indent="-457200">
              <a:buFont typeface="Arial" panose="020B0604020202020204" pitchFamily="34" charset="0"/>
              <a:buChar char="•"/>
            </a:pPr>
            <a:r>
              <a:rPr lang="en-US" dirty="0"/>
              <a:t>Who are the end users</a:t>
            </a:r>
          </a:p>
          <a:p>
            <a:pPr marL="457200" indent="-457200">
              <a:buFont typeface="Arial" panose="020B0604020202020204" pitchFamily="34" charset="0"/>
              <a:buChar char="•"/>
            </a:pPr>
            <a:r>
              <a:rPr lang="en-US" dirty="0"/>
              <a:t>Solutions </a:t>
            </a:r>
          </a:p>
          <a:p>
            <a:pPr marL="457200" indent="-457200">
              <a:buFont typeface="Arial" panose="020B0604020202020204" pitchFamily="34" charset="0"/>
              <a:buChar char="•"/>
            </a:pPr>
            <a:r>
              <a:rPr lang="en-US" dirty="0"/>
              <a:t>Wow in the solutions</a:t>
            </a:r>
          </a:p>
          <a:p>
            <a:pPr marL="457200" indent="-457200">
              <a:buFont typeface="Arial" panose="020B0604020202020204" pitchFamily="34" charset="0"/>
              <a:buChar char="•"/>
            </a:pPr>
            <a:r>
              <a:rPr lang="en-US" dirty="0"/>
              <a:t>Modelling </a:t>
            </a:r>
          </a:p>
          <a:p>
            <a:pPr marL="457200" indent="-457200">
              <a:buFont typeface="Arial" panose="020B0604020202020204" pitchFamily="34" charset="0"/>
              <a:buChar char="•"/>
            </a:pPr>
            <a:r>
              <a:rPr lang="en-US" dirty="0"/>
              <a:t>Results</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07-Oct-22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325608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EFA7D-18EF-8240-B3CC-52F17B2D6F5B}"/>
              </a:ext>
            </a:extLst>
          </p:cNvPr>
          <p:cNvSpPr>
            <a:spLocks noGrp="1"/>
          </p:cNvSpPr>
          <p:nvPr>
            <p:ph type="title"/>
          </p:nvPr>
        </p:nvSpPr>
        <p:spPr/>
        <p:txBody>
          <a:bodyPr/>
          <a:lstStyle/>
          <a:p>
            <a:r>
              <a:rPr lang="en-GB" dirty="0"/>
              <a:t>Problem statement </a:t>
            </a:r>
            <a:endParaRPr lang="en-IN" dirty="0"/>
          </a:p>
        </p:txBody>
      </p:sp>
      <p:sp>
        <p:nvSpPr>
          <p:cNvPr id="3" name="Content Placeholder 2">
            <a:extLst>
              <a:ext uri="{FF2B5EF4-FFF2-40B4-BE49-F238E27FC236}">
                <a16:creationId xmlns:a16="http://schemas.microsoft.com/office/drawing/2014/main" id="{FE40F9D9-A978-0043-FE19-FCCD4724C4E1}"/>
              </a:ext>
            </a:extLst>
          </p:cNvPr>
          <p:cNvSpPr>
            <a:spLocks noGrp="1"/>
          </p:cNvSpPr>
          <p:nvPr>
            <p:ph idx="1"/>
          </p:nvPr>
        </p:nvSpPr>
        <p:spPr/>
        <p:txBody>
          <a:bodyPr/>
          <a:lstStyle/>
          <a:p>
            <a:r>
              <a:rPr lang="en-GB" dirty="0"/>
              <a:t>Increased complexity of the application deployments, Database management, non-scalable infrastructure and outdated functionality prompted the need of a well structured platform.</a:t>
            </a:r>
            <a:endParaRPr lang="en-IN" dirty="0"/>
          </a:p>
        </p:txBody>
      </p:sp>
      <p:sp>
        <p:nvSpPr>
          <p:cNvPr id="4" name="Date Placeholder 3">
            <a:extLst>
              <a:ext uri="{FF2B5EF4-FFF2-40B4-BE49-F238E27FC236}">
                <a16:creationId xmlns:a16="http://schemas.microsoft.com/office/drawing/2014/main" id="{AED5C26F-D4B4-5B44-1CEB-4FFC926DEE00}"/>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CAC03E3D-C9FC-186F-44FA-090DE4537A1E}"/>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p>
        </p:txBody>
      </p:sp>
      <p:sp>
        <p:nvSpPr>
          <p:cNvPr id="6" name="Slide Number Placeholder 5">
            <a:extLst>
              <a:ext uri="{FF2B5EF4-FFF2-40B4-BE49-F238E27FC236}">
                <a16:creationId xmlns:a16="http://schemas.microsoft.com/office/drawing/2014/main" id="{B3C90B58-5C3B-8847-23F9-77CEBA2D1DA3}"/>
              </a:ext>
            </a:extLst>
          </p:cNvPr>
          <p:cNvSpPr>
            <a:spLocks noGrp="1"/>
          </p:cNvSpPr>
          <p:nvPr>
            <p:ph type="sldNum" sz="quarter" idx="4"/>
          </p:nvPr>
        </p:nvSpPr>
        <p:spPr/>
        <p:txBody>
          <a:bodyPr/>
          <a:lstStyle/>
          <a:p>
            <a:fld id="{294A09A9-5501-47C1-A89A-A340965A2BE2}" type="slidenum">
              <a:rPr lang="en-US" smtClean="0"/>
              <a:pPr/>
              <a:t>4</a:t>
            </a:fld>
            <a:endParaRPr lang="en-US" dirty="0"/>
          </a:p>
        </p:txBody>
      </p:sp>
      <mc:AlternateContent xmlns:mc="http://schemas.openxmlformats.org/markup-compatibility/2006">
        <mc:Choice xmlns:am3d="http://schemas.microsoft.com/office/drawing/2017/model3d" xmlns="" Requires="am3d">
          <p:graphicFrame>
            <p:nvGraphicFramePr>
              <p:cNvPr id="8" name="3D Model 7" descr="Head With Gears">
                <a:extLst>
                  <a:ext uri="{FF2B5EF4-FFF2-40B4-BE49-F238E27FC236}">
                    <a16:creationId xmlns:a16="http://schemas.microsoft.com/office/drawing/2014/main" id="{0A45A7C7-57A5-93A6-F0D1-3981C550B5F0}"/>
                  </a:ext>
                </a:extLst>
              </p:cNvPr>
              <p:cNvGraphicFramePr>
                <a:graphicFrameLocks noChangeAspect="1"/>
              </p:cNvGraphicFramePr>
              <p:nvPr>
                <p:extLst>
                  <p:ext uri="{D42A27DB-BD31-4B8C-83A1-F6EECF244321}">
                    <p14:modId xmlns:p14="http://schemas.microsoft.com/office/powerpoint/2010/main" val="713637700"/>
                  </p:ext>
                </p:extLst>
              </p:nvPr>
            </p:nvGraphicFramePr>
            <p:xfrm>
              <a:off x="493104" y="4863872"/>
              <a:ext cx="1308368" cy="1465137"/>
            </p:xfrm>
            <a:graphic>
              <a:graphicData uri="http://schemas.microsoft.com/office/drawing/2017/model3d">
                <am3d:model3d r:embed="rId2">
                  <am3d:spPr>
                    <a:xfrm>
                      <a:off x="0" y="0"/>
                      <a:ext cx="1308368" cy="1465137"/>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x="427153" ay="324610" az="40474"/>
                    <am3d:postTrans dx="0" dy="0" dz="0"/>
                  </am3d:trans>
                  <am3d:raster rName="Office3DRenderer" rVer="16.0.8326">
                    <am3d:blip r:embed="rId3"/>
                  </am3d:raster>
                  <am3d:objViewport viewportSz="20126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Head With Gears">
                <a:extLst>
                  <a:ext uri="{FF2B5EF4-FFF2-40B4-BE49-F238E27FC236}">
                    <a16:creationId xmlns:a16="http://schemas.microsoft.com/office/drawing/2014/main" id="{0A45A7C7-57A5-93A6-F0D1-3981C550B5F0}"/>
                  </a:ext>
                </a:extLst>
              </p:cNvPr>
              <p:cNvPicPr>
                <a:picLocks noGrp="1" noRot="1" noChangeAspect="1" noMove="1" noResize="1" noEditPoints="1" noAdjustHandles="1" noChangeArrowheads="1" noChangeShapeType="1" noCrop="1"/>
              </p:cNvPicPr>
              <p:nvPr/>
            </p:nvPicPr>
            <p:blipFill>
              <a:blip r:embed="rId4"/>
              <a:stretch>
                <a:fillRect/>
              </a:stretch>
            </p:blipFill>
            <p:spPr>
              <a:xfrm>
                <a:off x="493104" y="4863872"/>
                <a:ext cx="1308368" cy="1465137"/>
              </a:xfrm>
              <a:prstGeom prst="rect">
                <a:avLst/>
              </a:prstGeom>
            </p:spPr>
          </p:pic>
        </mc:Fallback>
      </mc:AlternateContent>
    </p:spTree>
    <p:extLst>
      <p:ext uri="{BB962C8B-B14F-4D97-AF65-F5344CB8AC3E}">
        <p14:creationId xmlns:p14="http://schemas.microsoft.com/office/powerpoint/2010/main" val="41886555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EF0D4-EF38-F443-A868-0ED31507F270}"/>
              </a:ext>
            </a:extLst>
          </p:cNvPr>
          <p:cNvSpPr>
            <a:spLocks noGrp="1"/>
          </p:cNvSpPr>
          <p:nvPr>
            <p:ph type="title"/>
          </p:nvPr>
        </p:nvSpPr>
        <p:spPr>
          <a:xfrm>
            <a:off x="968671" y="334838"/>
            <a:ext cx="9779183" cy="1325563"/>
          </a:xfrm>
        </p:spPr>
        <p:txBody>
          <a:bodyPr/>
          <a:lstStyle/>
          <a:p>
            <a:r>
              <a:rPr lang="en-GB" dirty="0"/>
              <a:t>Project overview</a:t>
            </a:r>
            <a:endParaRPr lang="en-IN" dirty="0"/>
          </a:p>
        </p:txBody>
      </p:sp>
      <p:sp>
        <p:nvSpPr>
          <p:cNvPr id="3" name="Content Placeholder 2">
            <a:extLst>
              <a:ext uri="{FF2B5EF4-FFF2-40B4-BE49-F238E27FC236}">
                <a16:creationId xmlns:a16="http://schemas.microsoft.com/office/drawing/2014/main" id="{3DF8DC79-8C1F-6A3E-5BBB-2001FA6B974A}"/>
              </a:ext>
            </a:extLst>
          </p:cNvPr>
          <p:cNvSpPr>
            <a:spLocks noGrp="1"/>
          </p:cNvSpPr>
          <p:nvPr>
            <p:ph idx="1"/>
          </p:nvPr>
        </p:nvSpPr>
        <p:spPr>
          <a:xfrm>
            <a:off x="968672" y="1830784"/>
            <a:ext cx="9779182" cy="3366815"/>
          </a:xfrm>
        </p:spPr>
        <p:txBody>
          <a:bodyPr/>
          <a:lstStyle/>
          <a:p>
            <a:r>
              <a:rPr lang="en-GB" dirty="0"/>
              <a:t>A cloud website is an Internet-based program where a couple  of the processing logic and data accumulating, is deal with in the cloud. The clients communicate with the website using an internet browser or a mobile application, and the data processing is administered by a local device and computing solution. From the client's perspective, the cloud website continues like a standard website, </a:t>
            </a:r>
            <a:endParaRPr lang="en-IN" dirty="0"/>
          </a:p>
        </p:txBody>
      </p:sp>
      <p:sp>
        <p:nvSpPr>
          <p:cNvPr id="4" name="Date Placeholder 3">
            <a:extLst>
              <a:ext uri="{FF2B5EF4-FFF2-40B4-BE49-F238E27FC236}">
                <a16:creationId xmlns:a16="http://schemas.microsoft.com/office/drawing/2014/main" id="{2FF50448-0265-6FE4-7518-385A94A8A6F4}"/>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865CC61A-506B-C3B6-718F-90F79F2A4219}"/>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AE71C827-BA85-AC43-0D07-753F82DC5FAE}"/>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9" name="TextBox 8">
            <a:extLst>
              <a:ext uri="{FF2B5EF4-FFF2-40B4-BE49-F238E27FC236}">
                <a16:creationId xmlns:a16="http://schemas.microsoft.com/office/drawing/2014/main" id="{66A62CFF-A5F8-E9C7-B0A3-1D45ADB5FB99}"/>
              </a:ext>
            </a:extLst>
          </p:cNvPr>
          <p:cNvSpPr txBox="1"/>
          <p:nvPr/>
        </p:nvSpPr>
        <p:spPr>
          <a:xfrm>
            <a:off x="8760152" y="4966767"/>
            <a:ext cx="3050847" cy="230832"/>
          </a:xfrm>
          <a:prstGeom prst="rect">
            <a:avLst/>
          </a:prstGeom>
          <a:noFill/>
        </p:spPr>
        <p:txBody>
          <a:bodyPr wrap="square" rtlCol="0">
            <a:spAutoFit/>
          </a:bodyPr>
          <a:lstStyle/>
          <a:p>
            <a:endParaRPr lang="en-IN" sz="900" dirty="0"/>
          </a:p>
        </p:txBody>
      </p:sp>
      <p:pic>
        <p:nvPicPr>
          <p:cNvPr id="15" name="Picture 14">
            <a:extLst>
              <a:ext uri="{FF2B5EF4-FFF2-40B4-BE49-F238E27FC236}">
                <a16:creationId xmlns:a16="http://schemas.microsoft.com/office/drawing/2014/main" id="{35999EB1-B27A-B08C-3A3B-905083BCCEE7}"/>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2225040" y="3831586"/>
            <a:ext cx="6228080" cy="2732025"/>
          </a:xfrm>
          <a:prstGeom prst="rect">
            <a:avLst/>
          </a:prstGeom>
        </p:spPr>
      </p:pic>
    </p:spTree>
    <p:extLst>
      <p:ext uri="{BB962C8B-B14F-4D97-AF65-F5344CB8AC3E}">
        <p14:creationId xmlns:p14="http://schemas.microsoft.com/office/powerpoint/2010/main" val="2305908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0963B4-9324-EF30-4300-352397784D81}"/>
              </a:ext>
            </a:extLst>
          </p:cNvPr>
          <p:cNvSpPr>
            <a:spLocks noGrp="1"/>
          </p:cNvSpPr>
          <p:nvPr>
            <p:ph idx="1"/>
          </p:nvPr>
        </p:nvSpPr>
        <p:spPr>
          <a:xfrm>
            <a:off x="1020173" y="814588"/>
            <a:ext cx="9779182" cy="4820402"/>
          </a:xfrm>
        </p:spPr>
        <p:txBody>
          <a:bodyPr/>
          <a:lstStyle/>
          <a:p>
            <a:r>
              <a:rPr lang="en-GB" dirty="0"/>
              <a:t>where the data processing is deal with the cloud through an API or a mixture of both. Cloud apps has several benefits like reduced software costs, control, security, and reduced management cost. Cloud applications have different categories, and they are Software-as-a-Service (SaaS), Platform-as-a-Service (PaaS) and Infrastructure-as-a-Service (IaaS). The most popular approaches to developing a website is by using HTML, CSS, and JavaScript. </a:t>
            </a:r>
          </a:p>
          <a:p>
            <a:r>
              <a:rPr lang="en-GB" dirty="0"/>
              <a:t>These three programming languages helps to create an interactive and browser-based web app. </a:t>
            </a:r>
            <a:endParaRPr lang="en-IN" dirty="0"/>
          </a:p>
        </p:txBody>
      </p:sp>
      <p:sp>
        <p:nvSpPr>
          <p:cNvPr id="4" name="Date Placeholder 3">
            <a:extLst>
              <a:ext uri="{FF2B5EF4-FFF2-40B4-BE49-F238E27FC236}">
                <a16:creationId xmlns:a16="http://schemas.microsoft.com/office/drawing/2014/main" id="{BA5667CD-EA37-B59F-D296-A8B4C5701E77}"/>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13692704-FD91-67E1-BFE9-D297B8270D98}"/>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E8BAB769-4FD8-0233-5FCD-FCBB34C65938}"/>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7" name="Picture 6">
            <a:extLst>
              <a:ext uri="{FF2B5EF4-FFF2-40B4-BE49-F238E27FC236}">
                <a16:creationId xmlns:a16="http://schemas.microsoft.com/office/drawing/2014/main" id="{98435A15-B13A-EED2-1172-65C54FF184D7}"/>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2225040" y="3831586"/>
            <a:ext cx="6228080" cy="2732025"/>
          </a:xfrm>
          <a:prstGeom prst="rect">
            <a:avLst/>
          </a:prstGeom>
        </p:spPr>
      </p:pic>
    </p:spTree>
    <p:extLst>
      <p:ext uri="{BB962C8B-B14F-4D97-AF65-F5344CB8AC3E}">
        <p14:creationId xmlns:p14="http://schemas.microsoft.com/office/powerpoint/2010/main" val="1383985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7D5654-0380-01E3-5F81-7D03C056AB23}"/>
              </a:ext>
            </a:extLst>
          </p:cNvPr>
          <p:cNvSpPr>
            <a:spLocks noGrp="1"/>
          </p:cNvSpPr>
          <p:nvPr>
            <p:ph idx="1"/>
          </p:nvPr>
        </p:nvSpPr>
        <p:spPr>
          <a:xfrm>
            <a:off x="938893" y="1118307"/>
            <a:ext cx="9779182" cy="4276653"/>
          </a:xfrm>
        </p:spPr>
        <p:txBody>
          <a:bodyPr/>
          <a:lstStyle/>
          <a:p>
            <a:r>
              <a:rPr lang="en-GB" dirty="0"/>
              <a:t>HTML is the structure or the foundation of the website and it adds content to the webpages. The CSS is used to give the style to a website, and it adds presentation to the content of the webpages. </a:t>
            </a:r>
          </a:p>
          <a:p>
            <a:r>
              <a:rPr lang="en-GB" dirty="0"/>
              <a:t>Some cloud platforms are Heroku, Google cloud platform, Microsoft Azure, etc</a:t>
            </a:r>
            <a:endParaRPr lang="en-IN" dirty="0"/>
          </a:p>
          <a:p>
            <a:endParaRPr lang="en-IN" dirty="0"/>
          </a:p>
        </p:txBody>
      </p:sp>
      <p:sp>
        <p:nvSpPr>
          <p:cNvPr id="4" name="Date Placeholder 3">
            <a:extLst>
              <a:ext uri="{FF2B5EF4-FFF2-40B4-BE49-F238E27FC236}">
                <a16:creationId xmlns:a16="http://schemas.microsoft.com/office/drawing/2014/main" id="{729E56E0-688E-F5CA-F14C-721EFC5E2DFF}"/>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024EBE0A-538C-1768-DE0E-D654EFD6B38A}"/>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0EF5819B-8A22-BA8A-181B-4DBA181BCE7E}"/>
              </a:ext>
            </a:extLst>
          </p:cNvPr>
          <p:cNvSpPr>
            <a:spLocks noGrp="1"/>
          </p:cNvSpPr>
          <p:nvPr>
            <p:ph type="sldNum" sz="quarter" idx="4"/>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9527445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xmlns="" Requires="am3d">
          <p:graphicFrame>
            <p:nvGraphicFramePr>
              <p:cNvPr id="8" name="3D Model 7" descr="Question Mark">
                <a:extLst>
                  <a:ext uri="{FF2B5EF4-FFF2-40B4-BE49-F238E27FC236}">
                    <a16:creationId xmlns:a16="http://schemas.microsoft.com/office/drawing/2014/main" id="{8724C4DC-D0CC-182E-B7E1-B736D4E2D11F}"/>
                  </a:ext>
                </a:extLst>
              </p:cNvPr>
              <p:cNvGraphicFramePr>
                <a:graphicFrameLocks/>
              </p:cNvGraphicFramePr>
              <p:nvPr>
                <p:extLst>
                  <p:ext uri="{D42A27DB-BD31-4B8C-83A1-F6EECF244321}">
                    <p14:modId xmlns:p14="http://schemas.microsoft.com/office/powerpoint/2010/main" val="4149877475"/>
                  </p:ext>
                </p:extLst>
              </p:nvPr>
            </p:nvGraphicFramePr>
            <p:xfrm>
              <a:off x="4488180" y="2017467"/>
              <a:ext cx="1851660" cy="2539293"/>
            </p:xfrm>
            <a:graphic>
              <a:graphicData uri="http://schemas.microsoft.com/office/drawing/2017/model3d">
                <am3d:model3d r:embed="rId2">
                  <am3d:spPr>
                    <a:xfrm>
                      <a:off x="0" y="0"/>
                      <a:ext cx="1851660" cy="2539293"/>
                    </a:xfrm>
                    <a:prstGeom prst="rect">
                      <a:avLst/>
                    </a:prstGeom>
                    <a:noFill/>
                    <a:ln>
                      <a:noFill/>
                    </a:ln>
                    <a:effectLst>
                      <a:glow rad="127000">
                        <a:schemeClr val="accent1">
                          <a:alpha val="0"/>
                        </a:schemeClr>
                      </a:glow>
                      <a:outerShdw blurRad="50800" dist="50800" dir="5400000" algn="ctr" rotWithShape="0">
                        <a:srgbClr val="000000">
                          <a:alpha val="0"/>
                        </a:srgbClr>
                      </a:outerShdw>
                      <a:reflection stA="0" endPos="65000" dist="50800" dir="5400000" sy="-100000" algn="bl" rotWithShape="0"/>
                      <a:softEdge rad="25400"/>
                    </a:effectLst>
                    <a:scene3d>
                      <a:camera prst="orthographicFront"/>
                      <a:lightRig rig="threePt" dir="t"/>
                    </a:scene3d>
                    <a:sp3d prstMaterial="metal"/>
                  </am3d:spPr>
                  <am3d:camera>
                    <am3d:pos x="-284724" y="1252012" z="58615274"/>
                    <am3d:up dx="0" dy="36000000" dz="0"/>
                    <am3d:lookAt x="-284724" y="1252012" z="0"/>
                    <am3d:perspective fov="2242537"/>
                  </am3d:camera>
                  <am3d:trans>
                    <am3d:meterPerModelUnit n="10675758" d="1000000"/>
                    <am3d:preTrans dx="-849883" dy="-19260254" dz="218097"/>
                    <am3d:scale>
                      <am3d:sx n="1000000" d="1000000"/>
                      <am3d:sy n="1000000" d="1000000"/>
                      <am3d:sz n="1000000" d="1000000"/>
                    </am3d:scale>
                    <am3d:rot ax="806232" ay="2085906" az="1189562"/>
                    <am3d:postTrans dx="-284760" dy="1251998"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Question Mark">
                <a:extLst>
                  <a:ext uri="{FF2B5EF4-FFF2-40B4-BE49-F238E27FC236}">
                    <a16:creationId xmlns:a16="http://schemas.microsoft.com/office/drawing/2014/main" id="{8724C4DC-D0CC-182E-B7E1-B736D4E2D11F}"/>
                  </a:ext>
                </a:extLst>
              </p:cNvPr>
              <p:cNvPicPr>
                <a:picLocks noGrp="1" noRot="1" noChangeAspect="1" noMove="1" noResize="1" noEditPoints="1" noAdjustHandles="1" noChangeArrowheads="1" noChangeShapeType="1" noCrop="1"/>
              </p:cNvPicPr>
              <p:nvPr/>
            </p:nvPicPr>
            <p:blipFill>
              <a:blip r:embed="rId4"/>
              <a:stretch>
                <a:fillRect/>
              </a:stretch>
            </p:blipFill>
            <p:spPr>
              <a:xfrm>
                <a:off x="4488180" y="2017467"/>
                <a:ext cx="1851660" cy="2539293"/>
              </a:xfrm>
              <a:prstGeom prst="rect">
                <a:avLst/>
              </a:prstGeom>
              <a:noFill/>
              <a:ln>
                <a:noFill/>
              </a:ln>
              <a:effectLst>
                <a:glow rad="127000">
                  <a:schemeClr val="accent1">
                    <a:alpha val="0"/>
                  </a:schemeClr>
                </a:glow>
                <a:outerShdw blurRad="50800" dist="50800" dir="5400000" algn="ctr" rotWithShape="0">
                  <a:srgbClr val="000000">
                    <a:alpha val="0"/>
                  </a:srgbClr>
                </a:outerShdw>
                <a:reflection stA="0" endPos="65000" dist="50800" dir="5400000" sy="-100000" algn="bl" rotWithShape="0"/>
                <a:softEdge rad="25400"/>
              </a:effectLst>
              <a:scene3d>
                <a:camera prst="orthographicFront"/>
                <a:lightRig rig="threePt" dir="t"/>
              </a:scene3d>
              <a:sp3d prstMaterial="metal"/>
            </p:spPr>
          </p:pic>
        </mc:Fallback>
      </mc:AlternateContent>
      <p:sp>
        <p:nvSpPr>
          <p:cNvPr id="2" name="Title 1">
            <a:extLst>
              <a:ext uri="{FF2B5EF4-FFF2-40B4-BE49-F238E27FC236}">
                <a16:creationId xmlns:a16="http://schemas.microsoft.com/office/drawing/2014/main" id="{CC631E1C-7279-E46A-DB81-2B9FA4650C7E}"/>
              </a:ext>
            </a:extLst>
          </p:cNvPr>
          <p:cNvSpPr>
            <a:spLocks noGrp="1"/>
          </p:cNvSpPr>
          <p:nvPr>
            <p:ph type="title"/>
          </p:nvPr>
        </p:nvSpPr>
        <p:spPr/>
        <p:txBody>
          <a:bodyPr/>
          <a:lstStyle/>
          <a:p>
            <a:r>
              <a:rPr lang="en-GB" dirty="0"/>
              <a:t>Who are the end users</a:t>
            </a:r>
            <a:endParaRPr lang="en-IN" dirty="0"/>
          </a:p>
        </p:txBody>
      </p:sp>
      <p:sp>
        <p:nvSpPr>
          <p:cNvPr id="3" name="Content Placeholder 2">
            <a:extLst>
              <a:ext uri="{FF2B5EF4-FFF2-40B4-BE49-F238E27FC236}">
                <a16:creationId xmlns:a16="http://schemas.microsoft.com/office/drawing/2014/main" id="{6C636034-7ECD-0A04-C150-2C3AF4AAA790}"/>
              </a:ext>
            </a:extLst>
          </p:cNvPr>
          <p:cNvSpPr>
            <a:spLocks noGrp="1"/>
          </p:cNvSpPr>
          <p:nvPr>
            <p:ph idx="1"/>
          </p:nvPr>
        </p:nvSpPr>
        <p:spPr>
          <a:xfrm>
            <a:off x="1167493" y="2017467"/>
            <a:ext cx="9779182" cy="2653593"/>
          </a:xfrm>
        </p:spPr>
        <p:txBody>
          <a:bodyPr/>
          <a:lstStyle/>
          <a:p>
            <a:pPr marL="457200" indent="-457200">
              <a:buFont typeface="Arial" panose="020B0604020202020204" pitchFamily="34" charset="0"/>
              <a:buChar char="•"/>
            </a:pPr>
            <a:r>
              <a:rPr lang="en-GB" dirty="0"/>
              <a:t>To this project the users will be the people who wants to know what really is cloud computing, and with a knowledge related to PaaS, IaaS, etc.</a:t>
            </a:r>
          </a:p>
          <a:p>
            <a:pPr marL="457200" indent="-457200">
              <a:buFont typeface="Arial" panose="020B0604020202020204" pitchFamily="34" charset="0"/>
              <a:buChar char="•"/>
            </a:pPr>
            <a:r>
              <a:rPr lang="en-GB" dirty="0"/>
              <a:t>The people who wants to know how cloud computing work  </a:t>
            </a:r>
            <a:endParaRPr lang="en-IN" dirty="0"/>
          </a:p>
        </p:txBody>
      </p:sp>
      <p:sp>
        <p:nvSpPr>
          <p:cNvPr id="4" name="Date Placeholder 3">
            <a:extLst>
              <a:ext uri="{FF2B5EF4-FFF2-40B4-BE49-F238E27FC236}">
                <a16:creationId xmlns:a16="http://schemas.microsoft.com/office/drawing/2014/main" id="{0771D7C4-6686-86B6-9CB8-E03603BF1CAE}"/>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F925C1D8-B9C1-3DB8-E0D0-2A8C4C30A6D2}"/>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49637ADC-ACEA-70BF-CB3C-65B36FB513E9}"/>
              </a:ext>
            </a:extLst>
          </p:cNvPr>
          <p:cNvSpPr>
            <a:spLocks noGrp="1"/>
          </p:cNvSpPr>
          <p:nvPr>
            <p:ph type="sldNum" sz="quarter" idx="4"/>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130721409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62A6A86-AF33-B2A6-B087-83ABF9998F5E}"/>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3701838" y="1681053"/>
            <a:ext cx="4569755" cy="3548386"/>
          </a:xfrm>
          <a:prstGeom prst="rect">
            <a:avLst/>
          </a:prstGeom>
        </p:spPr>
      </p:pic>
      <p:sp>
        <p:nvSpPr>
          <p:cNvPr id="2" name="Title 1">
            <a:extLst>
              <a:ext uri="{FF2B5EF4-FFF2-40B4-BE49-F238E27FC236}">
                <a16:creationId xmlns:a16="http://schemas.microsoft.com/office/drawing/2014/main" id="{45B520C6-6CFD-F951-B89F-2D8993C9EF79}"/>
              </a:ext>
            </a:extLst>
          </p:cNvPr>
          <p:cNvSpPr>
            <a:spLocks noGrp="1"/>
          </p:cNvSpPr>
          <p:nvPr>
            <p:ph type="title"/>
          </p:nvPr>
        </p:nvSpPr>
        <p:spPr>
          <a:xfrm>
            <a:off x="1206408" y="614204"/>
            <a:ext cx="9779183" cy="852488"/>
          </a:xfrm>
        </p:spPr>
        <p:txBody>
          <a:bodyPr/>
          <a:lstStyle/>
          <a:p>
            <a:r>
              <a:rPr lang="en-GB" dirty="0"/>
              <a:t>Solution and its value proposition</a:t>
            </a:r>
            <a:endParaRPr lang="en-IN" dirty="0"/>
          </a:p>
        </p:txBody>
      </p:sp>
      <p:sp>
        <p:nvSpPr>
          <p:cNvPr id="3" name="Content Placeholder 2">
            <a:extLst>
              <a:ext uri="{FF2B5EF4-FFF2-40B4-BE49-F238E27FC236}">
                <a16:creationId xmlns:a16="http://schemas.microsoft.com/office/drawing/2014/main" id="{5B5CE483-19A9-982A-C128-279A1B243A26}"/>
              </a:ext>
            </a:extLst>
          </p:cNvPr>
          <p:cNvSpPr>
            <a:spLocks noGrp="1"/>
          </p:cNvSpPr>
          <p:nvPr>
            <p:ph idx="1"/>
          </p:nvPr>
        </p:nvSpPr>
        <p:spPr>
          <a:xfrm>
            <a:off x="870706" y="1681053"/>
            <a:ext cx="10232020" cy="4291483"/>
          </a:xfrm>
        </p:spPr>
        <p:txBody>
          <a:bodyPr/>
          <a:lstStyle/>
          <a:p>
            <a:pPr algn="just"/>
            <a:r>
              <a:rPr lang="en-GB" dirty="0"/>
              <a:t>The solution we tend to provide is a category of cloud known as Platform-as-a-service(PaaS). It is a distributed computing model that gives clients a total platform-hardware, programming, and framework for creating, running, and overseeing applications without the cost, multifaceted nature, and resoluteness of building and maintaining that platform on-premises. </a:t>
            </a:r>
          </a:p>
          <a:p>
            <a:pPr algn="just"/>
            <a:r>
              <a:rPr lang="en-GB" dirty="0"/>
              <a:t>The PaaS service supplier hosts everything including servers, storage, working framework programming, and information bases at their data centre.</a:t>
            </a:r>
          </a:p>
          <a:p>
            <a:pPr algn="just"/>
            <a:endParaRPr lang="en-IN" dirty="0"/>
          </a:p>
        </p:txBody>
      </p:sp>
      <p:sp>
        <p:nvSpPr>
          <p:cNvPr id="4" name="Date Placeholder 3">
            <a:extLst>
              <a:ext uri="{FF2B5EF4-FFF2-40B4-BE49-F238E27FC236}">
                <a16:creationId xmlns:a16="http://schemas.microsoft.com/office/drawing/2014/main" id="{74849AAD-F9D8-C675-0E1E-7E29C7B083DE}"/>
              </a:ext>
            </a:extLst>
          </p:cNvPr>
          <p:cNvSpPr>
            <a:spLocks noGrp="1"/>
          </p:cNvSpPr>
          <p:nvPr>
            <p:ph type="dt" sz="half" idx="2"/>
          </p:nvPr>
        </p:nvSpPr>
        <p:spPr/>
        <p:txBody>
          <a:bodyPr/>
          <a:lstStyle/>
          <a:p>
            <a:fld id="{DD9C8446-696E-6942-B6C8-CC9CAD0B34E0}" type="datetime1">
              <a:rPr lang="en-US" smtClean="0"/>
              <a:pPr/>
              <a:t>07-Oct-22</a:t>
            </a:fld>
            <a:endParaRPr lang="en-US" dirty="0"/>
          </a:p>
        </p:txBody>
      </p:sp>
      <p:sp>
        <p:nvSpPr>
          <p:cNvPr id="5" name="Footer Placeholder 4">
            <a:extLst>
              <a:ext uri="{FF2B5EF4-FFF2-40B4-BE49-F238E27FC236}">
                <a16:creationId xmlns:a16="http://schemas.microsoft.com/office/drawing/2014/main" id="{E0783EDA-F3B1-916A-8C7E-EAE7A64E1E71}"/>
              </a:ext>
            </a:extLst>
          </p:cNvPr>
          <p:cNvSpPr>
            <a:spLocks noGrp="1"/>
          </p:cNvSpPr>
          <p:nvPr>
            <p:ph type="ftr" sz="quarter" idx="3"/>
          </p:nvPr>
        </p:nvSpPr>
        <p:spPr/>
        <p:txBody>
          <a:bodyPr/>
          <a:lstStyle/>
          <a:p>
            <a:r>
              <a:rPr lang="en-GB" dirty="0">
                <a:effectLst>
                  <a:outerShdw blurRad="38100" dist="38100" dir="2700000" algn="tl">
                    <a:srgbClr val="000000">
                      <a:alpha val="43137"/>
                    </a:srgbClr>
                  </a:outerShdw>
                </a:effectLst>
              </a:rPr>
              <a:t>Deploying a static website on cloud platform</a:t>
            </a:r>
            <a:endParaRPr lang="en-US" dirty="0"/>
          </a:p>
        </p:txBody>
      </p:sp>
      <p:sp>
        <p:nvSpPr>
          <p:cNvPr id="6" name="Slide Number Placeholder 5">
            <a:extLst>
              <a:ext uri="{FF2B5EF4-FFF2-40B4-BE49-F238E27FC236}">
                <a16:creationId xmlns:a16="http://schemas.microsoft.com/office/drawing/2014/main" id="{5CD7A9B7-4166-01B3-549B-A16911BA913A}"/>
              </a:ext>
            </a:extLst>
          </p:cNvPr>
          <p:cNvSpPr>
            <a:spLocks noGrp="1"/>
          </p:cNvSpPr>
          <p:nvPr>
            <p:ph type="sldNum" sz="quarter" idx="4"/>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39536561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purl.org/dc/elements/1.1/"/>
    <ds:schemaRef ds:uri="http://schemas.microsoft.com/office/infopath/2007/PartnerControls"/>
    <ds:schemaRef ds:uri="http://schemas.microsoft.com/office/2006/documentManagement/types"/>
    <ds:schemaRef ds:uri="http://purl.org/dc/terms/"/>
    <ds:schemaRef ds:uri="71af3243-3dd4-4a8d-8c0d-dd76da1f02a5"/>
    <ds:schemaRef ds:uri="http://schemas.microsoft.com/office/2006/metadata/properties"/>
    <ds:schemaRef ds:uri="http://schemas.openxmlformats.org/package/2006/metadata/core-properties"/>
    <ds:schemaRef ds:uri="http://www.w3.org/XML/1998/namespace"/>
    <ds:schemaRef ds:uri="http://purl.org/dc/dcmitype/"/>
    <ds:schemaRef ds:uri="230e9df3-be65-4c73-a93b-d1236ebd677e"/>
    <ds:schemaRef ds:uri="16c05727-aa75-4e4a-9b5f-8a80a1165891"/>
    <ds:schemaRef ds:uri="http://schemas.microsoft.com/sharepoint/v3"/>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572</TotalTime>
  <Words>958</Words>
  <Application>Microsoft Office PowerPoint</Application>
  <PresentationFormat>Widescreen</PresentationFormat>
  <Paragraphs>88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Tenorite</vt:lpstr>
      <vt:lpstr>Office Theme</vt:lpstr>
      <vt:lpstr>Team name : Hashcoders Team code: A1CB1-CC13</vt:lpstr>
      <vt:lpstr>Deploying a static website on cloud platform</vt:lpstr>
      <vt:lpstr>Agenda</vt:lpstr>
      <vt:lpstr>Problem statement </vt:lpstr>
      <vt:lpstr>Project overview</vt:lpstr>
      <vt:lpstr>PowerPoint Presentation</vt:lpstr>
      <vt:lpstr>PowerPoint Presentation</vt:lpstr>
      <vt:lpstr>Who are the end users</vt:lpstr>
      <vt:lpstr>Solution and its value proposition</vt:lpstr>
      <vt:lpstr>PowerPoint Presentation</vt:lpstr>
      <vt:lpstr>PowerPoint Presentation</vt:lpstr>
      <vt:lpstr>PowerPoint Presentation</vt:lpstr>
      <vt:lpstr>The wow in the solution</vt:lpstr>
      <vt:lpstr>PowerPoint Presentation</vt:lpstr>
      <vt:lpstr>Results </vt:lpstr>
      <vt:lpstr>Our teams members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vaneesh verma</dc:creator>
  <cp:lastModifiedBy>SAURAV KUMAR TOPO</cp:lastModifiedBy>
  <cp:revision>18</cp:revision>
  <dcterms:created xsi:type="dcterms:W3CDTF">2022-10-05T07:01:13Z</dcterms:created>
  <dcterms:modified xsi:type="dcterms:W3CDTF">2022-10-07T18:55:46Z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